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9"/>
  </p:notesMasterIdLst>
  <p:sldIdLst>
    <p:sldId id="256" r:id="rId2"/>
    <p:sldId id="267" r:id="rId3"/>
    <p:sldId id="257" r:id="rId4"/>
    <p:sldId id="269" r:id="rId5"/>
    <p:sldId id="273" r:id="rId6"/>
    <p:sldId id="270" r:id="rId7"/>
    <p:sldId id="271" r:id="rId8"/>
    <p:sldId id="272" r:id="rId9"/>
    <p:sldId id="259" r:id="rId10"/>
    <p:sldId id="268" r:id="rId11"/>
    <p:sldId id="258" r:id="rId12"/>
    <p:sldId id="274" r:id="rId13"/>
    <p:sldId id="275" r:id="rId14"/>
    <p:sldId id="261" r:id="rId15"/>
    <p:sldId id="262" r:id="rId16"/>
    <p:sldId id="263" r:id="rId17"/>
    <p:sldId id="265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990099"/>
    <a:srgbClr val="FF4370"/>
    <a:srgbClr val="FE9202"/>
    <a:srgbClr val="FFF3E7"/>
    <a:srgbClr val="5EEC3C"/>
    <a:srgbClr val="FFDC47"/>
    <a:srgbClr val="CCCC00"/>
    <a:srgbClr val="FFCC66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83"/>
  </p:normalViewPr>
  <p:slideViewPr>
    <p:cSldViewPr>
      <p:cViewPr varScale="1">
        <p:scale>
          <a:sx n="185" d="100"/>
          <a:sy n="185" d="100"/>
        </p:scale>
        <p:origin x="32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759B3-20ED-419A-A77D-71AE35F06108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3AF9A-6E76-4CCC-89CF-B04065708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68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A0CC6-F95E-0B47-9AFF-E7658083F3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5AD01B-80A6-DB45-8D66-D0D10E202F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6DC6B-06CB-8644-88F2-2FB313C10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36C63-2B0F-0B4F-B860-8E228B4C6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0DEFB-2F7E-4648-9C50-4E55DB3F8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140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81230-BF35-0347-B28F-364C29CB0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FEF27-8D7E-A449-A68A-BA78452E4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DD2FE-3218-5446-AE80-46BF643C5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9989A-648A-4545-BBFA-03CF96C61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36910-7017-254C-9B4B-037328259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07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978198-97F4-CD4B-A319-9D5F82D845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993618-756C-EC45-8AAA-24CD4DD17C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9BED9-498D-1845-8BED-3F816C998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31E20-0E21-7449-96DF-6D65F35BC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CCB8C-3F92-1442-89EA-87EE253E7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81D79518-37B3-FA42-ACE9-2D87B0A4863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9894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1B8C-2953-7E40-B799-A95C35C43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A37A7-8055-1744-B1F6-E138E7905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42EB9-6343-794D-8049-43D58AAAE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36E95-4B3C-FC41-BE3B-C4A1B820A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06D17-612A-544A-B713-97E40D205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25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A77B4-68B2-2D4C-94F2-77D1172A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F2CBF-F7AF-3F49-88A9-6948B0C5D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256BF-69D2-774D-951A-AAE3C9D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0421B-D932-A64B-905B-1A24424F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64F1C-4808-0A48-B125-C853DBA15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39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2662-CAB9-7147-A23B-AABF57ED5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4364E-89DB-6843-85E4-718F8B6727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F6330-65B0-984E-88B9-135207D8E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0281CB-C6A3-3840-8874-51DDC20E7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3D28D-C5C1-4F48-AD5B-CF9815247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EA28D1-78C7-4249-B302-7C8DACD48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895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8847A-8A63-5347-8366-EA2A89079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69508-4916-7F4C-A277-1DA6E4BF0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10C745-6EEA-D84F-8FEC-C6B11FC24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256F5C-2CE0-194E-8F22-E7DBF91263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CC6F21-8B84-2A4F-BCA2-4470086C7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69B642-3157-6442-8415-4C52B28CE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7CCF69-2987-B149-9EFD-E45C273DE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8C1BB6-1BA9-9444-B7B1-062AEB793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9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64CDE-60C2-9841-B11A-0A10904FC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0540DF-698A-6E4A-9A32-9EE162F0C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0BA08-F6FC-474D-8873-DF6BAA82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0F4E9D-990E-9245-8387-DACFA862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96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B96846-D0F7-164B-8A8B-438D32351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F5383-4B6E-4C44-895E-4E2ECAD09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181F84-9CAC-124B-AF04-B6EFE301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53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6BA3-B0CB-C84E-8BDE-7670AF5D0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F67EA-8290-CF4E-9CBA-91AFAD9F9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AD1D5-432A-1E4F-B71D-73B69A3E5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1A1C8-610A-7948-A4F4-DAF53E3A0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A624AD-F0E1-3E40-AC7C-A05A2F8B9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1D9E2-46C9-364E-90C9-C36F2B54F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53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309B-496E-194F-B8E1-B2FAE8E22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B69E51-4063-4842-9D77-0C06FC4B28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E0545-56AA-204F-9A97-5E34EFED22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C7894-C2F2-7342-A601-9989C82C4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A1FA6-0B96-0140-ADFB-E3E554257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2CF2CF-FD36-7E45-BBE4-D06D30D0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549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B1AB4C-A71A-C241-A623-973FC5488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74754-45E9-0B42-AC8D-77CBD0EA2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3A447-8218-2C46-AB8D-FE96D596A3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A6E37-F13B-A64D-BC9B-F8FDAEEB69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269C0-5747-F648-B7ED-8F18DB1BD3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C3D910-C070-2E46-8639-446673A2DC9E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53907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65195" y="1197405"/>
            <a:ext cx="7177135" cy="1527050"/>
          </a:xfrm>
        </p:spPr>
        <p:txBody>
          <a:bodyPr>
            <a:normAutofit/>
          </a:bodyPr>
          <a:lstStyle/>
          <a:p>
            <a:pPr algn="l"/>
            <a:r>
              <a:rPr lang="en-US" altLang="zh-CN" sz="4800" b="1" dirty="0">
                <a:latin typeface="Arial" panose="020B0604020202020204" pitchFamily="34" charset="0"/>
                <a:ea typeface="Apple Color Emoji" pitchFamily="2" charset="0"/>
                <a:cs typeface="Arial" panose="020B0604020202020204" pitchFamily="34" charset="0"/>
              </a:rPr>
              <a:t>College Admission Analysis Python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3885" y="3335275"/>
            <a:ext cx="4123035" cy="610820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Instructor: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James </a:t>
            </a:r>
            <a:r>
              <a:rPr lang="en-US" sz="1700" dirty="0" err="1">
                <a:latin typeface="Arial" panose="020B0604020202020204" pitchFamily="34" charset="0"/>
                <a:cs typeface="Arial" panose="020B0604020202020204" pitchFamily="34" charset="0"/>
              </a:rPr>
              <a:t>Topor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Team member: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Randy Xia, Qihua Zhu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effects Admission Rate?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DE1D5-C119-FB47-8DFF-968ABBF83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606" y="1350110"/>
            <a:ext cx="6154787" cy="464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552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Importance of SAT score 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84F712-BA57-004B-9D5A-17816322C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310" y="1044700"/>
            <a:ext cx="5497380" cy="478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1738DBB-8965-534C-9C8F-9348169F5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345" y="0"/>
            <a:ext cx="697930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12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2981A8-BE70-364B-89B0-945D506E6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076" y="1"/>
            <a:ext cx="682182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81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 Chatbot for SAT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7B3CCEF-3C95-4D46-8C3E-F40666973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490" y="1655520"/>
            <a:ext cx="6487315" cy="3842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FD8EA5B-23FB-0848-A3E5-BE597596B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490" y="2266340"/>
            <a:ext cx="6557165" cy="1076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14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Challenges Encountered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48E0EFE1-BDED-4011-A674-9033D06C4522}"/>
              </a:ext>
            </a:extLst>
          </p:cNvPr>
          <p:cNvSpPr txBox="1">
            <a:spLocks/>
          </p:cNvSpPr>
          <p:nvPr/>
        </p:nvSpPr>
        <p:spPr>
          <a:xfrm>
            <a:off x="296260" y="1350110"/>
            <a:ext cx="6260905" cy="33583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</a:t>
            </a:r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77A2BB2E-1FA0-4271-88BA-800FC55A21EE}"/>
              </a:ext>
            </a:extLst>
          </p:cNvPr>
          <p:cNvSpPr txBox="1">
            <a:spLocks/>
          </p:cNvSpPr>
          <p:nvPr/>
        </p:nvSpPr>
        <p:spPr>
          <a:xfrm>
            <a:off x="754375" y="1655520"/>
            <a:ext cx="6871725" cy="198516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</a:rPr>
              <a:t>Understanding and cleaning the huge dataset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</a:rPr>
              <a:t>Hardship in Reading and Using the API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1"/>
                </a:solidFill>
              </a:rPr>
              <a:t>Rendering Map in GitHub via Plot.ly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zh-CN" b="0" dirty="0">
                <a:solidFill>
                  <a:schemeClr val="tx1"/>
                </a:solidFill>
              </a:rPr>
              <a:t>How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to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present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the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result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in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a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straightforward</a:t>
            </a:r>
            <a:r>
              <a:rPr lang="zh-CN" altLang="en-US" b="0" dirty="0">
                <a:solidFill>
                  <a:schemeClr val="tx1"/>
                </a:solidFill>
              </a:rPr>
              <a:t> </a:t>
            </a:r>
            <a:r>
              <a:rPr lang="en-US" altLang="zh-CN" b="0" dirty="0">
                <a:solidFill>
                  <a:schemeClr val="tx1"/>
                </a:solidFill>
              </a:rPr>
              <a:t>way</a:t>
            </a:r>
            <a:endParaRPr lang="en-US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916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59785" y="2571750"/>
            <a:ext cx="7024430" cy="89712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100" dirty="0">
                <a:latin typeface="Arial" panose="020B0604020202020204" pitchFamily="34" charset="0"/>
                <a:cs typeface="Arial" panose="020B0604020202020204" pitchFamily="34" charset="0"/>
              </a:rPr>
              <a:t>Admission Rate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 not a good value to observed</a:t>
            </a:r>
          </a:p>
          <a:p>
            <a:pPr marL="0" indent="0">
              <a:buNone/>
            </a:pPr>
            <a:r>
              <a:rPr lang="en-US" sz="3400" b="1" dirty="0">
                <a:latin typeface="Arial" panose="020B0604020202020204" pitchFamily="34" charset="0"/>
                <a:cs typeface="Arial" panose="020B0604020202020204" pitchFamily="34" charset="0"/>
              </a:rPr>
              <a:t>Average Overall SAT score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 a </a:t>
            </a:r>
            <a:r>
              <a:rPr lang="en-US" sz="2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 value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to observed</a:t>
            </a:r>
          </a:p>
        </p:txBody>
      </p:sp>
    </p:spTree>
    <p:extLst>
      <p:ext uri="{BB962C8B-B14F-4D97-AF65-F5344CB8AC3E}">
        <p14:creationId xmlns:p14="http://schemas.microsoft.com/office/powerpoint/2010/main" val="716285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498958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Why this Project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0B34B0B-83AF-C645-9D5D-697AC88971EB}"/>
              </a:ext>
            </a:extLst>
          </p:cNvPr>
          <p:cNvSpPr/>
          <p:nvPr/>
        </p:nvSpPr>
        <p:spPr>
          <a:xfrm>
            <a:off x="2716492" y="1808225"/>
            <a:ext cx="3711016" cy="400110"/>
          </a:xfrm>
          <a:prstGeom prst="rect">
            <a:avLst/>
          </a:prstGeom>
          <a:solidFill>
            <a:schemeClr val="lt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/>
              <a:t>How could we get in this school?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499F1A-6915-B145-899F-A36906C70000}"/>
              </a:ext>
            </a:extLst>
          </p:cNvPr>
          <p:cNvSpPr/>
          <p:nvPr/>
        </p:nvSpPr>
        <p:spPr>
          <a:xfrm>
            <a:off x="4690942" y="3140889"/>
            <a:ext cx="1736566" cy="369332"/>
          </a:xfrm>
          <a:prstGeom prst="rect">
            <a:avLst/>
          </a:prstGeom>
          <a:solidFill>
            <a:schemeClr val="l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dirty="0"/>
              <a:t>Admission Rate?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69D91E-0650-124F-BA4C-A4715F688A50}"/>
              </a:ext>
            </a:extLst>
          </p:cNvPr>
          <p:cNvSpPr/>
          <p:nvPr/>
        </p:nvSpPr>
        <p:spPr>
          <a:xfrm>
            <a:off x="5012105" y="3621245"/>
            <a:ext cx="1447256" cy="369332"/>
          </a:xfrm>
          <a:prstGeom prst="rect">
            <a:avLst/>
          </a:prstGeom>
          <a:solidFill>
            <a:schemeClr val="lt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dirty="0"/>
              <a:t>or SAT Score?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05184ECC-2E34-874E-BECE-5CB681E3EB28}"/>
              </a:ext>
            </a:extLst>
          </p:cNvPr>
          <p:cNvSpPr/>
          <p:nvPr/>
        </p:nvSpPr>
        <p:spPr>
          <a:xfrm>
            <a:off x="6001246" y="2419045"/>
            <a:ext cx="458115" cy="610820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3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is Our Project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25768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A</a:t>
            </a:r>
            <a:r>
              <a:rPr lang="en-US" dirty="0"/>
              <a:t>uthoritative data from Government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1,200</a:t>
            </a:r>
            <a:r>
              <a:rPr lang="zh-CN" altLang="en-US" dirty="0"/>
              <a:t> </a:t>
            </a:r>
            <a:r>
              <a:rPr lang="en-US" altLang="zh-CN" dirty="0"/>
              <a:t>rows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vailed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school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altLang="zh-CN" dirty="0"/>
              <a:t>Da</a:t>
            </a:r>
            <a:r>
              <a:rPr lang="en-US" dirty="0"/>
              <a:t>ta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en-US" dirty="0"/>
              <a:t>lean</a:t>
            </a:r>
            <a:r>
              <a:rPr lang="en-US" altLang="zh-CN" dirty="0"/>
              <a:t>ing</a:t>
            </a:r>
            <a:r>
              <a:rPr lang="en-US" dirty="0"/>
              <a:t> and transform</a:t>
            </a:r>
            <a:r>
              <a:rPr lang="en-US" altLang="zh-CN" dirty="0"/>
              <a:t>ation</a:t>
            </a:r>
            <a:r>
              <a:rPr lang="zh-CN" altLang="en-US" dirty="0"/>
              <a:t> </a:t>
            </a:r>
            <a:endParaRPr lang="en-US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Analyze and build a 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Some 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mportant 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E0B76-E777-DD42-8863-FBD2EC50E178}"/>
              </a:ext>
            </a:extLst>
          </p:cNvPr>
          <p:cNvSpPr txBox="1"/>
          <p:nvPr/>
        </p:nvSpPr>
        <p:spPr>
          <a:xfrm>
            <a:off x="1212490" y="1268016"/>
            <a:ext cx="480266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College Scorecard Data (CSV)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Overall average SAT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average faculty salary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enrollment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fall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Type</a:t>
            </a:r>
            <a:r>
              <a:rPr lang="en-US" dirty="0"/>
              <a:t>(Public, Private Profit, Private Non-Profit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Tuition fee( in &amp; out-of-state)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Median &amp; Mean family income of students</a:t>
            </a:r>
          </a:p>
          <a:p>
            <a:endParaRPr lang="en-US" dirty="0"/>
          </a:p>
          <a:p>
            <a:r>
              <a:rPr lang="en-US" b="1" dirty="0"/>
              <a:t>States Population &amp; Income Data (API)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Income each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</a:t>
            </a:r>
            <a:r>
              <a:rPr lang="en-US" dirty="0"/>
              <a:t>opulation each states</a:t>
            </a:r>
          </a:p>
        </p:txBody>
      </p:sp>
    </p:spTree>
    <p:extLst>
      <p:ext uri="{BB962C8B-B14F-4D97-AF65-F5344CB8AC3E}">
        <p14:creationId xmlns:p14="http://schemas.microsoft.com/office/powerpoint/2010/main" val="856956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Assumption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76015" y="2419045"/>
            <a:ext cx="5497380" cy="744416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</a:rPr>
              <a:t>People paying more </a:t>
            </a:r>
            <a:r>
              <a:rPr lang="en-US" dirty="0"/>
              <a:t>for a lower admission rate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7AE1F318-17D8-624B-A688-EEE1057626D6}"/>
              </a:ext>
            </a:extLst>
          </p:cNvPr>
          <p:cNvSpPr txBox="1">
            <a:spLocks/>
          </p:cNvSpPr>
          <p:nvPr/>
        </p:nvSpPr>
        <p:spPr>
          <a:xfrm>
            <a:off x="2128720" y="2815097"/>
            <a:ext cx="2290575" cy="696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Higher average income</a:t>
            </a:r>
          </a:p>
          <a:p>
            <a:pPr marL="0" indent="0">
              <a:buNone/>
            </a:pPr>
            <a:r>
              <a:rPr lang="en-US" sz="1600" dirty="0"/>
              <a:t>Higher tuition fee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9C37AA8-0A76-6D45-B793-39C613CC8B10}"/>
              </a:ext>
            </a:extLst>
          </p:cNvPr>
          <p:cNvCxnSpPr>
            <a:cxnSpLocks/>
          </p:cNvCxnSpPr>
          <p:nvPr/>
        </p:nvCxnSpPr>
        <p:spPr>
          <a:xfrm>
            <a:off x="2128720" y="2877160"/>
            <a:ext cx="0" cy="544022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332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effects Admission Rate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444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Strong Relationship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C00000"/>
                </a:solidFill>
              </a:rPr>
              <a:t>           </a:t>
            </a:r>
            <a:r>
              <a:rPr lang="en-US" sz="1800" b="1" dirty="0">
                <a:solidFill>
                  <a:srgbClr val="C00000"/>
                </a:solidFill>
              </a:rPr>
              <a:t>SAT score</a:t>
            </a:r>
            <a:r>
              <a:rPr lang="en-US" sz="1600" dirty="0"/>
              <a:t>, </a:t>
            </a:r>
            <a:r>
              <a:rPr lang="en-US" altLang="zh-CN" sz="1600" dirty="0"/>
              <a:t>Gender</a:t>
            </a:r>
            <a:r>
              <a:rPr lang="en-US" sz="1600" dirty="0"/>
              <a:t>, and </a:t>
            </a:r>
            <a:r>
              <a:rPr lang="en-US" altLang="zh-CN" sz="1600" dirty="0"/>
              <a:t>Type</a:t>
            </a:r>
            <a:r>
              <a:rPr lang="en-US" sz="1600" dirty="0"/>
              <a:t>(</a:t>
            </a:r>
            <a:r>
              <a:rPr lang="en-US" sz="1200" dirty="0"/>
              <a:t>Public, Private Profit, Private Non-Profit </a:t>
            </a:r>
            <a:r>
              <a:rPr lang="en-US" sz="1600" dirty="0"/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C28728-0DB4-2A45-ACA7-D268CBEA30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85" r="18006"/>
          <a:stretch/>
        </p:blipFill>
        <p:spPr>
          <a:xfrm>
            <a:off x="2128720" y="2113635"/>
            <a:ext cx="4428445" cy="28571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1AFFDA-B711-4F44-9D5E-A66461ABE0A0}"/>
              </a:ext>
            </a:extLst>
          </p:cNvPr>
          <p:cNvSpPr txBox="1"/>
          <p:nvPr/>
        </p:nvSpPr>
        <p:spPr>
          <a:xfrm>
            <a:off x="3655770" y="4816935"/>
            <a:ext cx="1527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Admission 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143202-E2E0-FE43-B647-AEA8EA2254DC}"/>
              </a:ext>
            </a:extLst>
          </p:cNvPr>
          <p:cNvSpPr txBox="1"/>
          <p:nvPr/>
        </p:nvSpPr>
        <p:spPr>
          <a:xfrm>
            <a:off x="652177" y="3334742"/>
            <a:ext cx="1527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Average Overall SAT Score</a:t>
            </a:r>
          </a:p>
        </p:txBody>
      </p:sp>
    </p:spTree>
    <p:extLst>
      <p:ext uri="{BB962C8B-B14F-4D97-AF65-F5344CB8AC3E}">
        <p14:creationId xmlns:p14="http://schemas.microsoft.com/office/powerpoint/2010/main" val="243848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effects Admission Rate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444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Strong Relationship</a:t>
            </a:r>
          </a:p>
          <a:p>
            <a:pPr marL="0" indent="0">
              <a:buNone/>
            </a:pPr>
            <a:r>
              <a:rPr lang="en-US" sz="1600" dirty="0"/>
              <a:t>           SAT score, </a:t>
            </a:r>
            <a:r>
              <a:rPr lang="en-US" altLang="zh-CN" sz="1800" b="1" dirty="0">
                <a:solidFill>
                  <a:srgbClr val="C00000"/>
                </a:solidFill>
              </a:rPr>
              <a:t>Gender</a:t>
            </a:r>
            <a:r>
              <a:rPr lang="en-US" sz="1600" dirty="0"/>
              <a:t>, and </a:t>
            </a:r>
            <a:r>
              <a:rPr lang="en-US" altLang="zh-CN" sz="1600" dirty="0"/>
              <a:t>Type</a:t>
            </a:r>
            <a:r>
              <a:rPr lang="en-US" sz="1600" dirty="0"/>
              <a:t>(</a:t>
            </a:r>
            <a:r>
              <a:rPr lang="en-US" sz="1200" dirty="0"/>
              <a:t>Public, Private Profit, Private Non-Profit </a:t>
            </a:r>
            <a:r>
              <a:rPr lang="en-US" sz="1600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E50977-DE8C-FA45-987F-3A57DE52A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720" y="2214838"/>
            <a:ext cx="4581150" cy="2628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28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effects Admission Rate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7444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Strong Relationship</a:t>
            </a:r>
          </a:p>
          <a:p>
            <a:pPr marL="0" indent="0">
              <a:buNone/>
            </a:pPr>
            <a:r>
              <a:rPr lang="en-US" sz="1600" dirty="0"/>
              <a:t>           SAT score, </a:t>
            </a:r>
            <a:r>
              <a:rPr lang="en-US" altLang="zh-CN" sz="1600" dirty="0"/>
              <a:t>Gender</a:t>
            </a:r>
            <a:r>
              <a:rPr lang="en-US" sz="1600" dirty="0"/>
              <a:t>, and </a:t>
            </a:r>
            <a:r>
              <a:rPr lang="en-US" altLang="zh-CN" sz="1800" b="1" dirty="0">
                <a:solidFill>
                  <a:srgbClr val="C00000"/>
                </a:solidFill>
              </a:rPr>
              <a:t>Type</a:t>
            </a:r>
            <a:r>
              <a:rPr lang="en-US" sz="1800" b="1" dirty="0">
                <a:solidFill>
                  <a:srgbClr val="C00000"/>
                </a:solidFill>
              </a:rPr>
              <a:t>(</a:t>
            </a:r>
            <a:r>
              <a:rPr lang="en-US" sz="1400" b="1" dirty="0">
                <a:solidFill>
                  <a:srgbClr val="C00000"/>
                </a:solidFill>
              </a:rPr>
              <a:t>Public, Private Profit, Private Non-Profit </a:t>
            </a:r>
            <a:r>
              <a:rPr lang="en-US" sz="1800" b="1" dirty="0">
                <a:solidFill>
                  <a:srgbClr val="C00000"/>
                </a:solidFill>
              </a:rPr>
              <a:t>)</a:t>
            </a:r>
            <a:endParaRPr lang="en-US" sz="1600" b="1" dirty="0">
              <a:solidFill>
                <a:srgbClr val="C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4493FC-7E8D-C445-91BE-33FE558AD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605" y="2266340"/>
            <a:ext cx="5039265" cy="263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78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What effects Admission Rate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59785" y="1502815"/>
            <a:ext cx="7886700" cy="3263504"/>
          </a:xfrm>
        </p:spPr>
        <p:txBody>
          <a:bodyPr/>
          <a:lstStyle/>
          <a:p>
            <a:r>
              <a:rPr lang="en-US" dirty="0"/>
              <a:t>No Clear Relationship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           Population of each State</a:t>
            </a:r>
            <a:endParaRPr lang="en-US" dirty="0"/>
          </a:p>
          <a:p>
            <a:r>
              <a:rPr lang="en-US" dirty="0"/>
              <a:t>Weak Relationship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           Tuitions, Pell Grant</a:t>
            </a:r>
            <a:r>
              <a:rPr lang="en-US" altLang="zh-CN" sz="1600" dirty="0"/>
              <a:t>(%)</a:t>
            </a:r>
            <a:r>
              <a:rPr lang="en-US" sz="1600" dirty="0"/>
              <a:t>, and </a:t>
            </a:r>
            <a:r>
              <a:rPr lang="en-US" altLang="zh-CN" sz="1600" dirty="0"/>
              <a:t>Student</a:t>
            </a:r>
            <a:r>
              <a:rPr lang="zh-CN" altLang="en-US" sz="1600" dirty="0"/>
              <a:t> </a:t>
            </a:r>
            <a:r>
              <a:rPr lang="en-US" sz="1600" dirty="0"/>
              <a:t>Loan</a:t>
            </a:r>
            <a:r>
              <a:rPr lang="en-US" altLang="zh-CN" sz="1600" dirty="0"/>
              <a:t>s(%)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1322</TotalTime>
  <Words>318</Words>
  <Application>Microsoft Macintosh PowerPoint</Application>
  <PresentationFormat>On-screen Show (16:9)</PresentationFormat>
  <Paragraphs>57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等线</vt:lpstr>
      <vt:lpstr>等线 Light</vt:lpstr>
      <vt:lpstr>Apple Color Emoji</vt:lpstr>
      <vt:lpstr>Arial</vt:lpstr>
      <vt:lpstr>Calibri</vt:lpstr>
      <vt:lpstr>Calibri Light</vt:lpstr>
      <vt:lpstr>Office Theme</vt:lpstr>
      <vt:lpstr>College Admission Analysis Python Project</vt:lpstr>
      <vt:lpstr>Why this Project?</vt:lpstr>
      <vt:lpstr>What is Our Project?</vt:lpstr>
      <vt:lpstr>Some Important Data</vt:lpstr>
      <vt:lpstr>Assumption</vt:lpstr>
      <vt:lpstr>What effects Admission Rate(EDA)?</vt:lpstr>
      <vt:lpstr>What effects Admission Rate(EDA)?</vt:lpstr>
      <vt:lpstr>What effects Admission Rate(EDA)?</vt:lpstr>
      <vt:lpstr>What effects Admission Rate(EDA)?</vt:lpstr>
      <vt:lpstr>What effects Admission Rate?</vt:lpstr>
      <vt:lpstr>Importance of SAT score </vt:lpstr>
      <vt:lpstr>PowerPoint Presentation</vt:lpstr>
      <vt:lpstr>PowerPoint Presentation</vt:lpstr>
      <vt:lpstr>A Chatbot for SAT</vt:lpstr>
      <vt:lpstr>Challenges Encountered</vt:lpstr>
      <vt:lpstr>Conclusion </vt:lpstr>
      <vt:lpstr>Q&amp;A</vt:lpstr>
    </vt:vector>
  </TitlesOfParts>
  <Company>Microsoft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Johnny Spot</cp:lastModifiedBy>
  <cp:revision>216</cp:revision>
  <dcterms:created xsi:type="dcterms:W3CDTF">2013-08-21T19:17:07Z</dcterms:created>
  <dcterms:modified xsi:type="dcterms:W3CDTF">2019-05-08T20:19:40Z</dcterms:modified>
</cp:coreProperties>
</file>

<file path=docProps/thumbnail.jpeg>
</file>